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3" r:id="rId2"/>
  </p:sldMasterIdLst>
  <p:notesMasterIdLst>
    <p:notesMasterId r:id="rId53"/>
  </p:notesMasterIdLst>
  <p:handoutMasterIdLst>
    <p:handoutMasterId r:id="rId54"/>
  </p:handoutMasterIdLst>
  <p:sldIdLst>
    <p:sldId id="256" r:id="rId3"/>
    <p:sldId id="424" r:id="rId4"/>
    <p:sldId id="618" r:id="rId5"/>
    <p:sldId id="643" r:id="rId6"/>
    <p:sldId id="631" r:id="rId7"/>
    <p:sldId id="624" r:id="rId8"/>
    <p:sldId id="644" r:id="rId9"/>
    <p:sldId id="645" r:id="rId10"/>
    <p:sldId id="646" r:id="rId11"/>
    <p:sldId id="647" r:id="rId12"/>
    <p:sldId id="648" r:id="rId13"/>
    <p:sldId id="649" r:id="rId14"/>
    <p:sldId id="650" r:id="rId15"/>
    <p:sldId id="651" r:id="rId16"/>
    <p:sldId id="689" r:id="rId17"/>
    <p:sldId id="684" r:id="rId18"/>
    <p:sldId id="685" r:id="rId19"/>
    <p:sldId id="686" r:id="rId20"/>
    <p:sldId id="687" r:id="rId21"/>
    <p:sldId id="688" r:id="rId22"/>
    <p:sldId id="652" r:id="rId23"/>
    <p:sldId id="653" r:id="rId24"/>
    <p:sldId id="654" r:id="rId25"/>
    <p:sldId id="655" r:id="rId26"/>
    <p:sldId id="656" r:id="rId27"/>
    <p:sldId id="657" r:id="rId28"/>
    <p:sldId id="658" r:id="rId29"/>
    <p:sldId id="659" r:id="rId30"/>
    <p:sldId id="660" r:id="rId31"/>
    <p:sldId id="661" r:id="rId32"/>
    <p:sldId id="662" r:id="rId33"/>
    <p:sldId id="663" r:id="rId34"/>
    <p:sldId id="664" r:id="rId35"/>
    <p:sldId id="665" r:id="rId36"/>
    <p:sldId id="666" r:id="rId37"/>
    <p:sldId id="667" r:id="rId38"/>
    <p:sldId id="668" r:id="rId39"/>
    <p:sldId id="669" r:id="rId40"/>
    <p:sldId id="670" r:id="rId41"/>
    <p:sldId id="671" r:id="rId42"/>
    <p:sldId id="672" r:id="rId43"/>
    <p:sldId id="673" r:id="rId44"/>
    <p:sldId id="674" r:id="rId45"/>
    <p:sldId id="675" r:id="rId46"/>
    <p:sldId id="676" r:id="rId47"/>
    <p:sldId id="677" r:id="rId48"/>
    <p:sldId id="678" r:id="rId49"/>
    <p:sldId id="679" r:id="rId50"/>
    <p:sldId id="680" r:id="rId51"/>
    <p:sldId id="39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65100"/>
    <a:srgbClr val="D95100"/>
    <a:srgbClr val="D96600"/>
    <a:srgbClr val="0C5D29"/>
    <a:srgbClr val="3A8066"/>
    <a:srgbClr val="168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57"/>
    <p:restoredTop sz="86624" autoAdjust="0"/>
  </p:normalViewPr>
  <p:slideViewPr>
    <p:cSldViewPr snapToGrid="0" snapToObjects="1">
      <p:cViewPr>
        <p:scale>
          <a:sx n="85" d="100"/>
          <a:sy n="85" d="100"/>
        </p:scale>
        <p:origin x="1848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F0954-3A47-1D4B-B26A-DF7DC3CEC3E4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1314A-F02A-4649-9375-621D5C1E7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0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8832-656D-8C4C-84F3-D2A78C7ABC7E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46F0-9265-F447-8670-C08AE4D81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7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fun, try: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setosa.io</a:t>
            </a:r>
            <a:r>
              <a:rPr lang="en-US" dirty="0" smtClean="0"/>
              <a:t>/</a:t>
            </a:r>
            <a:r>
              <a:rPr lang="en-US" dirty="0" err="1" smtClean="0"/>
              <a:t>ev</a:t>
            </a:r>
            <a:r>
              <a:rPr lang="en-US" dirty="0" smtClean="0"/>
              <a:t>/principal-component-analysis/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95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61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5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7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83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session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 ‘each of the variables’ means adjusting</a:t>
            </a:r>
            <a:r>
              <a:rPr lang="en-US" baseline="0" dirty="0" smtClean="0"/>
              <a:t> the response as well as each of the predictor variables.</a:t>
            </a:r>
          </a:p>
          <a:p>
            <a:endParaRPr lang="en-US" baseline="0" dirty="0" smtClean="0"/>
          </a:p>
          <a:p>
            <a:r>
              <a:rPr lang="en-US" dirty="0" smtClean="0"/>
              <a:t>The procedure extends iteratively in a natural way to give components Z2, . . . , </a:t>
            </a:r>
            <a:r>
              <a:rPr lang="en-US" dirty="0" err="1" smtClean="0"/>
              <a:t>Zp</a:t>
            </a:r>
            <a:r>
              <a:rPr lang="en-US" dirty="0" smtClean="0"/>
              <a:t>, where each component is determined from the residuals of regressions on the preceding component, with residual variability in Y being related to residual information in the X's.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more details, see: “</a:t>
            </a:r>
            <a:r>
              <a:rPr lang="en-US" dirty="0" smtClean="0"/>
              <a:t>An </a:t>
            </a:r>
            <a:r>
              <a:rPr lang="en-US" dirty="0" err="1" smtClean="0"/>
              <a:t>lnterpretation</a:t>
            </a:r>
            <a:r>
              <a:rPr lang="en-US" dirty="0" smtClean="0"/>
              <a:t> of Partial Least Squares”, by Paul H. GARTHWAITE. Available at: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avesbiodiv.mncn.csic.es</a:t>
            </a:r>
            <a:r>
              <a:rPr lang="en-US" dirty="0" smtClean="0"/>
              <a:t>/</a:t>
            </a:r>
            <a:r>
              <a:rPr lang="en-US" dirty="0" err="1" smtClean="0"/>
              <a:t>estadistica</a:t>
            </a:r>
            <a:r>
              <a:rPr lang="en-US" dirty="0" smtClean="0"/>
              <a:t>/pls2.pdf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6F749-C0CF-4F38-A7C2-A6B2491B64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C9A6-48F9-2442-8B39-6C136B54BDA3}" type="datetime1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4E8C-57E4-1948-8C37-AE3B8FE74A9D}" type="datetime1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4514-3049-9848-A564-7B60045E0EBE}" type="datetime1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05805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631375"/>
            <a:ext cx="9144000" cy="228600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3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109"/>
            <a:ext cx="8229600" cy="501005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414084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193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3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2925" y="74639"/>
            <a:ext cx="7924800" cy="632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6B5-3092-7345-B9E6-8A2392AB166B}" type="datetime1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0A88-A6B9-0A40-AC85-0C08F29EB47C}" type="datetime1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2D05-CFE7-C14B-A67A-E655F28334D0}" type="datetime1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C39-CEA0-9647-89DF-3F7A3F50BF96}" type="datetime1">
              <a:rPr lang="en-US" smtClean="0"/>
              <a:t>3/28/18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93E6A-3B83-7A4B-810E-5DDED959D540}" type="datetime1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E574-1049-7848-9F51-50CAD66B8B75}" type="datetime1">
              <a:rPr lang="en-US" smtClean="0"/>
              <a:t>3/28/18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3B2F-D37A-604E-8FE1-3DE4AE27B21C}" type="datetime1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572-38B1-ED42-A8EE-717F3828AC3F}" type="datetime1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7" Type="http://schemas.openxmlformats.org/officeDocument/2006/relationships/vmlDrawing" Target="../drawings/vmlDrawing1.vml"/><Relationship Id="rId8" Type="http://schemas.openxmlformats.org/officeDocument/2006/relationships/oleObject" Target="???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4E78-0C97-3D41-8B7B-5FACFDDF35F2}" type="datetime1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FF758F-725A-4403-AF81-A0503C3110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3/28/18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5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FDF008C-E983-4CF1-805C-06207AB7B46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" y="6643250"/>
            <a:ext cx="9143968" cy="238148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457200" y="46043"/>
            <a:ext cx="8229600" cy="94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293100" y="0"/>
          <a:ext cx="838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" name="Document" r:id="rId8" imgW="1003263" imgH="1028662" progId="Word.Document.12">
                  <p:link updateAutomatic="1"/>
                </p:oleObj>
              </mc:Choice>
              <mc:Fallback>
                <p:oleObj name="Document" r:id="rId8" imgW="1003263" imgH="102866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0"/>
                        <a:ext cx="838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74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898"/>
            <a:ext cx="9144000" cy="2016779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168043"/>
                </a:solidFill>
              </a:rPr>
              <a:t>Statistical Analysis and Learning (SAL): (ISL Linear Model Selection &amp; Regularization, Ch6, part 2)</a:t>
            </a:r>
            <a:br>
              <a:rPr lang="en-US" sz="4000" b="1" dirty="0" smtClean="0">
                <a:solidFill>
                  <a:srgbClr val="168043"/>
                </a:solidFill>
              </a:rPr>
            </a:br>
            <a:r>
              <a:rPr lang="en-US" sz="2000" b="1" u="sng" dirty="0" smtClean="0">
                <a:solidFill>
                  <a:srgbClr val="168043"/>
                </a:solidFill>
              </a:rPr>
              <a:t>Textbook</a:t>
            </a:r>
            <a:r>
              <a:rPr lang="en-US" sz="2000" b="1" dirty="0" smtClean="0">
                <a:solidFill>
                  <a:srgbClr val="168043"/>
                </a:solidFill>
              </a:rPr>
              <a:t>: </a:t>
            </a:r>
            <a:r>
              <a:rPr lang="en-US" sz="2000" b="1" i="1" dirty="0" smtClean="0">
                <a:solidFill>
                  <a:srgbClr val="168043"/>
                </a:solidFill>
              </a:rPr>
              <a:t>An Introduction to Statistical Learning (ISL)</a:t>
            </a:r>
            <a:endParaRPr lang="en-US" sz="2000" b="1" i="1" dirty="0">
              <a:solidFill>
                <a:srgbClr val="16804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06461"/>
            <a:ext cx="6400800" cy="235304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rgbClr val="A60000"/>
                </a:solidFill>
              </a:rPr>
              <a:t>Varun Rai</a:t>
            </a:r>
          </a:p>
          <a:p>
            <a:r>
              <a:rPr lang="en-US" sz="2800" b="1" dirty="0" smtClean="0">
                <a:solidFill>
                  <a:srgbClr val="A60000"/>
                </a:solidFill>
              </a:rPr>
              <a:t>LBJ School of Public Affairs</a:t>
            </a:r>
            <a:endParaRPr lang="en-US" sz="2800" b="1" dirty="0">
              <a:solidFill>
                <a:srgbClr val="A6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University of Texas at </a:t>
            </a:r>
            <a:r>
              <a:rPr lang="en-US" dirty="0" smtClean="0">
                <a:solidFill>
                  <a:schemeClr val="tx1"/>
                </a:solidFill>
              </a:rPr>
              <a:t>Austin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smtClean="0">
                <a:solidFill>
                  <a:schemeClr val="tx1"/>
                </a:solidFill>
              </a:rPr>
              <a:t>28</a:t>
            </a:r>
            <a:r>
              <a:rPr lang="en-US" sz="2400" i="1" baseline="30000" smtClean="0">
                <a:solidFill>
                  <a:schemeClr val="tx1"/>
                </a:solidFill>
              </a:rPr>
              <a:t>th</a:t>
            </a:r>
            <a:r>
              <a:rPr lang="en-US" sz="2400" i="1" smtClean="0">
                <a:solidFill>
                  <a:schemeClr val="tx1"/>
                </a:solidFill>
              </a:rPr>
              <a:t> March 2018</a:t>
            </a:r>
          </a:p>
          <a:p>
            <a:endParaRPr lang="en-US" sz="2400" i="1" dirty="0" smtClean="0">
              <a:solidFill>
                <a:schemeClr val="tx1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52400" y="6477000"/>
            <a:ext cx="7205112" cy="0"/>
          </a:xfrm>
          <a:prstGeom prst="line">
            <a:avLst/>
          </a:prstGeom>
          <a:noFill/>
          <a:ln w="12700">
            <a:solidFill>
              <a:srgbClr val="4241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4800" y="4724400"/>
            <a:ext cx="0" cy="1905000"/>
          </a:xfrm>
          <a:prstGeom prst="line">
            <a:avLst/>
          </a:prstGeom>
          <a:noFill/>
          <a:ln w="6350">
            <a:solidFill>
              <a:srgbClr val="D7511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lbj_logo_pacl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67400"/>
            <a:ext cx="8001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UT-Aerial-resize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4000"/>
          </a:xfrm>
          <a:prstGeom prst="rect">
            <a:avLst/>
          </a:prstGeom>
        </p:spPr>
      </p:pic>
      <p:pic>
        <p:nvPicPr>
          <p:cNvPr id="7" name="Picture 6" descr="ut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2" y="5960378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Dimension Reduction Methods</a:t>
            </a:r>
            <a:endParaRPr lang="en-US" b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359"/>
            <a:ext cx="9144000" cy="3316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3879"/>
            <a:ext cx="9144000" cy="19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Principal Components Regression (PCR)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283339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Analysis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227"/>
            <a:ext cx="9144000" cy="14671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" y="3273845"/>
            <a:ext cx="9144000" cy="27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2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Analysis, An Overview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806"/>
          <a:stretch/>
        </p:blipFill>
        <p:spPr>
          <a:xfrm>
            <a:off x="0" y="1440324"/>
            <a:ext cx="9144000" cy="43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Analysis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300"/>
            <a:ext cx="9144000" cy="5350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50" y="3226547"/>
            <a:ext cx="4656418" cy="397394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0371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Analysis</a:t>
            </a:r>
            <a:endParaRPr lang="en-US" b="1" baseline="3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536" y="1160695"/>
            <a:ext cx="12086552" cy="48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0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What are Principal Components?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" y="1205753"/>
            <a:ext cx="9144000" cy="2234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2" y="3472333"/>
            <a:ext cx="9144000" cy="16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4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What are Principal Components?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094"/>
            <a:ext cx="9144000" cy="2944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83710"/>
            <a:ext cx="9144000" cy="1659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495" y="4219294"/>
            <a:ext cx="1270000" cy="4445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293495" y="3991576"/>
            <a:ext cx="0" cy="294244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268" y="2935820"/>
            <a:ext cx="193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First principal component scores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58495" y="3258985"/>
            <a:ext cx="635000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31272" y="2642877"/>
            <a:ext cx="19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oadings (first PC)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27817" y="2921313"/>
            <a:ext cx="1134636" cy="199394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What are Principal Components?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400"/>
            <a:ext cx="9144000" cy="47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69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What are Principal Components?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029"/>
            <a:ext cx="9144000" cy="2388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86947"/>
            <a:ext cx="9144000" cy="1280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278" y="3115700"/>
            <a:ext cx="193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 principal component scores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43505" y="3438865"/>
            <a:ext cx="635000" cy="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04200" y="2853554"/>
            <a:ext cx="21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oadings (second PC)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57797" y="3026243"/>
            <a:ext cx="1104656" cy="256603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Note on Material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Unless otherwise noted, all material in this presentation are from this course’s textbook, </a:t>
            </a:r>
            <a:r>
              <a:rPr lang="en-US" sz="2800" i="1" dirty="0" smtClean="0"/>
              <a:t>An Introduction to Statistical Learning (ISL)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842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Analysis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300"/>
            <a:ext cx="9144000" cy="5350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50" y="3226547"/>
            <a:ext cx="4656418" cy="397394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8371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Analysis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189"/>
            <a:ext cx="9144000" cy="563657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321509" y="1289154"/>
            <a:ext cx="3678761" cy="1499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66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Analysis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3197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99" y="4035099"/>
            <a:ext cx="8731525" cy="28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8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PCA, Beyond the First Principal Component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055"/>
            <a:ext cx="9144000" cy="2022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7108"/>
            <a:ext cx="9144000" cy="149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PCA, Beyond the First Principal Component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" y="1304365"/>
            <a:ext cx="3683064" cy="2550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18000"/>
            <a:ext cx="9144000" cy="1919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200" y="1485148"/>
            <a:ext cx="5434010" cy="21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0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Regression (PCR)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771"/>
            <a:ext cx="9144000" cy="2820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3982"/>
            <a:ext cx="9144000" cy="6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0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Regression (PCR)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377"/>
            <a:ext cx="9144000" cy="26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Regression (PCR)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4216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5213826"/>
            <a:ext cx="9144000" cy="138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9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Regression (PCR)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6207"/>
            <a:ext cx="9144000" cy="495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1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Principal Component Regression (PCR)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5440"/>
            <a:ext cx="9144000" cy="5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Alternatives to Least Squares Fit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5" y="889633"/>
            <a:ext cx="8409949" cy="598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PCR, Some Additional Key Points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9672"/>
            <a:ext cx="9144000" cy="643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76824"/>
            <a:ext cx="9144000" cy="742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86206"/>
            <a:ext cx="9144000" cy="2661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6112" y="5765800"/>
            <a:ext cx="3530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Partial Least Squares (PLS)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29548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Partial Least Squares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394"/>
            <a:ext cx="9144000" cy="2947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2021"/>
            <a:ext cx="9144000" cy="23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Partial Least Squares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0971"/>
            <a:ext cx="9144000" cy="5030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66224"/>
            <a:ext cx="9144000" cy="6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3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Partial Least Squares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9031"/>
            <a:ext cx="9144000" cy="2931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3830"/>
            <a:ext cx="9144000" cy="1009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14041"/>
            <a:ext cx="9144000" cy="9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Considerations in High Dimensions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54750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High-Dimensional Data</a:t>
            </a:r>
            <a:endParaRPr lang="en-US" b="1" baseline="3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800"/>
            <a:ext cx="9144000" cy="37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High-Dimensional Data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942"/>
            <a:ext cx="9144000" cy="2815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91" y="4131718"/>
            <a:ext cx="8511450" cy="98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5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High-Dimensional Data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918"/>
            <a:ext cx="9144000" cy="2682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33153"/>
            <a:ext cx="9144000" cy="165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7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What Goes Wrong in High</a:t>
            </a:r>
            <a:r>
              <a:rPr lang="en-US" b="1" dirty="0"/>
              <a:t> </a:t>
            </a:r>
            <a:r>
              <a:rPr lang="en-US" b="1" dirty="0" smtClean="0"/>
              <a:t>Dimensions?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400"/>
            <a:ext cx="9144000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1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Shrinkage Methods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882"/>
            <a:ext cx="9144000" cy="1758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5559"/>
            <a:ext cx="9144000" cy="13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0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High-Dimensional Data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347"/>
            <a:ext cx="9144000" cy="55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6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High-Dimensional Data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700"/>
            <a:ext cx="9144000" cy="3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9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High-Dimensional Data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8" y="2567601"/>
            <a:ext cx="7600375" cy="4075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3118"/>
            <a:ext cx="9144000" cy="13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High-Dimensional Data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700"/>
            <a:ext cx="9144000" cy="30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Regression in High Dimensions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205006"/>
            <a:ext cx="9144000" cy="2045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9500"/>
            <a:ext cx="9144000" cy="16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High-Dimensional Data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0"/>
            <a:ext cx="810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High-Dimensional Data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646"/>
            <a:ext cx="9144000" cy="20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6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Curse of High Dimensionality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00"/>
            <a:ext cx="9144000" cy="40749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059" y="5707529"/>
            <a:ext cx="8172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So what do you think of new technologies that enable the measurement of thousands or millions of features?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5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Interpreting Results in High Dimensions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3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Interpreting Results in High Dimensions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8335"/>
            <a:ext cx="9144000" cy="1678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5417"/>
            <a:ext cx="9144000" cy="125077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12700" y="4600389"/>
            <a:ext cx="9156700" cy="1035801"/>
            <a:chOff x="-12700" y="4600389"/>
            <a:chExt cx="9156700" cy="10358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600389"/>
              <a:ext cx="9144000" cy="3896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700" y="4990014"/>
              <a:ext cx="9144000" cy="64617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700" y="5937001"/>
            <a:ext cx="9144000" cy="6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8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6" y="147918"/>
            <a:ext cx="6048190" cy="559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67" y="1328914"/>
            <a:ext cx="9144000" cy="716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653"/>
            <a:ext cx="9144000" cy="15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3600" b="1" dirty="0" smtClean="0"/>
              <a:t>End of Lecture #9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" y="6556469"/>
            <a:ext cx="652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400" dirty="0">
                <a:solidFill>
                  <a:prstClr val="black"/>
                </a:solidFill>
              </a:rPr>
              <a:t>http://</a:t>
            </a:r>
            <a:r>
              <a:rPr lang="en-US" sz="1400" dirty="0" err="1">
                <a:solidFill>
                  <a:prstClr val="black"/>
                </a:solidFill>
              </a:rPr>
              <a:t>yaroslavvb.blogspot.com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Dimension Reduction Methods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40021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259"/>
            <a:ext cx="9144000" cy="13684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Dimension Reduction Methods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36524"/>
            <a:ext cx="9144000" cy="10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Dimension Reduction Methods</a:t>
            </a:r>
            <a:endParaRPr lang="en-US" b="1" baseline="30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4961"/>
            <a:ext cx="9144000" cy="541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Dimension Reduction Methods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764"/>
            <a:ext cx="9144000" cy="3286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43398"/>
            <a:ext cx="9144000" cy="119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1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36174</TotalTime>
  <Words>502</Words>
  <Application>Microsoft Macintosh PowerPoint</Application>
  <PresentationFormat>On-screen Show (4:3)</PresentationFormat>
  <Paragraphs>167</Paragraphs>
  <Slides>50</Slides>
  <Notes>47</Notes>
  <HiddenSlides>6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Apple Chancery</vt:lpstr>
      <vt:lpstr>Calibri</vt:lpstr>
      <vt:lpstr>Arial</vt:lpstr>
      <vt:lpstr>Office Theme</vt:lpstr>
      <vt:lpstr>1_Office Theme</vt:lpstr>
      <vt:lpstr>???</vt:lpstr>
      <vt:lpstr>Statistical Analysis and Learning (SAL): (ISL Linear Model Selection &amp; Regularization, Ch6, part 2) Textbook: An Introduction to Statistical Learning (ISL)</vt:lpstr>
      <vt:lpstr>Note on Material</vt:lpstr>
      <vt:lpstr>Alternatives to Least Squares Fit</vt:lpstr>
      <vt:lpstr>Shrinkage Methods</vt:lpstr>
      <vt:lpstr>PowerPoint Presentation</vt:lpstr>
      <vt:lpstr>Dimension Reduction Methods</vt:lpstr>
      <vt:lpstr>Dimension Reduction Methods</vt:lpstr>
      <vt:lpstr>Dimension Reduction Methods</vt:lpstr>
      <vt:lpstr>Dimension Reduction Methods</vt:lpstr>
      <vt:lpstr>Dimension Reduction Methods</vt:lpstr>
      <vt:lpstr>Principal Components Regression (PCR)</vt:lpstr>
      <vt:lpstr>Principal Component Analysis</vt:lpstr>
      <vt:lpstr>Principal Component Analysis, An Overview</vt:lpstr>
      <vt:lpstr>Principal Component Analysis</vt:lpstr>
      <vt:lpstr>Principal Component Analysis</vt:lpstr>
      <vt:lpstr>What are Principal Components?</vt:lpstr>
      <vt:lpstr>What are Principal Components?</vt:lpstr>
      <vt:lpstr>What are Principal Components?</vt:lpstr>
      <vt:lpstr>What are Principal Components?</vt:lpstr>
      <vt:lpstr>Principal Component Analysis</vt:lpstr>
      <vt:lpstr>Principal Component Analysis</vt:lpstr>
      <vt:lpstr>Principal Component Analysis</vt:lpstr>
      <vt:lpstr>PCA, Beyond the First Principal Component</vt:lpstr>
      <vt:lpstr>PCA, Beyond the First Principal Component</vt:lpstr>
      <vt:lpstr>Principal Component Regression (PCR)</vt:lpstr>
      <vt:lpstr>Principal Component Regression (PCR)</vt:lpstr>
      <vt:lpstr>Principal Component Regression (PCR)</vt:lpstr>
      <vt:lpstr>Principal Component Regression (PCR)</vt:lpstr>
      <vt:lpstr>Principal Component Regression (PCR)</vt:lpstr>
      <vt:lpstr>PCR, Some Additional Key Points</vt:lpstr>
      <vt:lpstr>Partial Least Squares (PLS)</vt:lpstr>
      <vt:lpstr>Partial Least Squares</vt:lpstr>
      <vt:lpstr>Partial Least Squares</vt:lpstr>
      <vt:lpstr>Partial Least Squares</vt:lpstr>
      <vt:lpstr>Considerations in High Dimensions</vt:lpstr>
      <vt:lpstr>High-Dimensional Data</vt:lpstr>
      <vt:lpstr>High-Dimensional Data</vt:lpstr>
      <vt:lpstr>High-Dimensional Data</vt:lpstr>
      <vt:lpstr>What Goes Wrong in High Dimensions?</vt:lpstr>
      <vt:lpstr>High-Dimensional Data</vt:lpstr>
      <vt:lpstr>High-Dimensional Data</vt:lpstr>
      <vt:lpstr>High-Dimensional Data</vt:lpstr>
      <vt:lpstr>High-Dimensional Data</vt:lpstr>
      <vt:lpstr>Regression in High Dimensions</vt:lpstr>
      <vt:lpstr>High-Dimensional Data</vt:lpstr>
      <vt:lpstr>High-Dimensional Data</vt:lpstr>
      <vt:lpstr>Curse of High Dimensionality</vt:lpstr>
      <vt:lpstr>Interpreting Results in High Dimensions</vt:lpstr>
      <vt:lpstr>Interpreting Results in High Dimensions</vt:lpstr>
      <vt:lpstr>End of Lecture #9</vt:lpstr>
    </vt:vector>
  </TitlesOfParts>
  <Company>UT Austin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Changgui DONG</dc:creator>
  <cp:lastModifiedBy>Varun Rai</cp:lastModifiedBy>
  <cp:revision>1698</cp:revision>
  <cp:lastPrinted>2015-11-18T18:26:58Z</cp:lastPrinted>
  <dcterms:created xsi:type="dcterms:W3CDTF">2013-03-29T17:59:38Z</dcterms:created>
  <dcterms:modified xsi:type="dcterms:W3CDTF">2018-03-28T12:12:30Z</dcterms:modified>
</cp:coreProperties>
</file>